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58" r:id="rId5"/>
    <p:sldId id="261" r:id="rId6"/>
    <p:sldId id="260" r:id="rId7"/>
    <p:sldId id="279" r:id="rId8"/>
    <p:sldId id="278" r:id="rId9"/>
    <p:sldId id="264" r:id="rId10"/>
    <p:sldId id="275" r:id="rId11"/>
    <p:sldId id="274" r:id="rId12"/>
    <p:sldId id="265" r:id="rId13"/>
    <p:sldId id="266" r:id="rId14"/>
    <p:sldId id="267" r:id="rId15"/>
    <p:sldId id="268" r:id="rId16"/>
    <p:sldId id="276"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291" autoAdjust="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13-Apr-21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13-Apr-21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13-Apr-21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13-Apr-21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13-Apr-21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13-Apr-21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13-Apr-21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13-Apr-21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13-Apr-21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autojini.com/blog/7-reasons-that-competition-is-good-for-business.htm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extLst>
              <a:ext uri="{837473B0-CC2E-450A-ABE3-18F120FF3D39}">
                <a1611:picAttrSrcUrl xmlns:a1611="http://schemas.microsoft.com/office/drawing/2016/11/main" r:id="rId14"/>
              </a:ext>
            </a:extLst>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13-Apr-21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9Hxy-TuX9f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tomcorsonknowles.com/blog/ways-to-get-rid-of-your-nicotine-addiction/d0774-smoking-kills"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urses.lumenlearning.com/boundless-marketing/chapter/the-advertising-campaig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850A-D5A7-483C-AC0B-2C9C0D8762D1}"/>
              </a:ext>
            </a:extLst>
          </p:cNvPr>
          <p:cNvSpPr>
            <a:spLocks noGrp="1"/>
          </p:cNvSpPr>
          <p:nvPr>
            <p:ph type="ctrTitle"/>
          </p:nvPr>
        </p:nvSpPr>
        <p:spPr/>
        <p:txBody>
          <a:bodyPr/>
          <a:lstStyle/>
          <a:p>
            <a:r>
              <a:rPr lang="en-US" dirty="0"/>
              <a:t>competition</a:t>
            </a:r>
          </a:p>
        </p:txBody>
      </p:sp>
      <p:sp>
        <p:nvSpPr>
          <p:cNvPr id="3" name="Subtitle 2">
            <a:extLst>
              <a:ext uri="{FF2B5EF4-FFF2-40B4-BE49-F238E27FC236}">
                <a16:creationId xmlns:a16="http://schemas.microsoft.com/office/drawing/2014/main" id="{5653F084-18C0-4E1A-88A4-DB5E9AC81DB1}"/>
              </a:ext>
            </a:extLst>
          </p:cNvPr>
          <p:cNvSpPr>
            <a:spLocks noGrp="1"/>
          </p:cNvSpPr>
          <p:nvPr>
            <p:ph type="subTitle" idx="1"/>
          </p:nvPr>
        </p:nvSpPr>
        <p:spPr>
          <a:xfrm>
            <a:off x="2679905" y="2635479"/>
            <a:ext cx="6831673" cy="1086237"/>
          </a:xfrm>
        </p:spPr>
        <p:txBody>
          <a:bodyPr/>
          <a:lstStyle/>
          <a:p>
            <a:endParaRPr lang="en-US" dirty="0"/>
          </a:p>
        </p:txBody>
      </p:sp>
    </p:spTree>
    <p:extLst>
      <p:ext uri="{BB962C8B-B14F-4D97-AF65-F5344CB8AC3E}">
        <p14:creationId xmlns:p14="http://schemas.microsoft.com/office/powerpoint/2010/main" val="285833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8CE3-5AD3-4571-ACAF-D426EBC693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6F68AF-07D0-47B3-A061-7AD77504D0A6}"/>
              </a:ext>
            </a:extLst>
          </p:cNvPr>
          <p:cNvSpPr>
            <a:spLocks noGrp="1"/>
          </p:cNvSpPr>
          <p:nvPr>
            <p:ph idx="1"/>
          </p:nvPr>
        </p:nvSpPr>
        <p:spPr/>
        <p:txBody>
          <a:bodyPr/>
          <a:lstStyle/>
          <a:p>
            <a:r>
              <a:rPr lang="en-US" u="sng" dirty="0">
                <a:hlinkClick r:id="rId2"/>
              </a:rPr>
              <a:t>https://youtu.be/9Hxy-TuX9fs</a:t>
            </a:r>
            <a:endParaRPr lang="en-US" dirty="0"/>
          </a:p>
        </p:txBody>
      </p:sp>
    </p:spTree>
    <p:extLst>
      <p:ext uri="{BB962C8B-B14F-4D97-AF65-F5344CB8AC3E}">
        <p14:creationId xmlns:p14="http://schemas.microsoft.com/office/powerpoint/2010/main" val="134427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A724-7EC2-46DA-B3BE-88A4352196FB}"/>
              </a:ext>
            </a:extLst>
          </p:cNvPr>
          <p:cNvSpPr>
            <a:spLocks noGrp="1"/>
          </p:cNvSpPr>
          <p:nvPr>
            <p:ph type="title"/>
          </p:nvPr>
        </p:nvSpPr>
        <p:spPr/>
        <p:txBody>
          <a:bodyPr/>
          <a:lstStyle/>
          <a:p>
            <a:r>
              <a:rPr lang="en-US" dirty="0"/>
              <a:t>Features of Perfect Competition</a:t>
            </a:r>
          </a:p>
        </p:txBody>
      </p:sp>
      <p:sp>
        <p:nvSpPr>
          <p:cNvPr id="3" name="Content Placeholder 2">
            <a:extLst>
              <a:ext uri="{FF2B5EF4-FFF2-40B4-BE49-F238E27FC236}">
                <a16:creationId xmlns:a16="http://schemas.microsoft.com/office/drawing/2014/main" id="{615CAAFB-1CED-4217-BEF4-D122CAF43880}"/>
              </a:ext>
            </a:extLst>
          </p:cNvPr>
          <p:cNvSpPr>
            <a:spLocks noGrp="1"/>
          </p:cNvSpPr>
          <p:nvPr>
            <p:ph idx="1"/>
          </p:nvPr>
        </p:nvSpPr>
        <p:spPr/>
        <p:txBody>
          <a:bodyPr/>
          <a:lstStyle/>
          <a:p>
            <a:r>
              <a:rPr lang="en-US" dirty="0"/>
              <a:t>Large number of buyers and sellers</a:t>
            </a:r>
          </a:p>
          <a:p>
            <a:r>
              <a:rPr lang="en-US" dirty="0"/>
              <a:t>Identical product</a:t>
            </a:r>
          </a:p>
          <a:p>
            <a:r>
              <a:rPr lang="en-US" dirty="0"/>
              <a:t>Firms are price takers</a:t>
            </a:r>
          </a:p>
          <a:p>
            <a:r>
              <a:rPr lang="en-US" dirty="0"/>
              <a:t>Free Entry and Exit of Firms/No barriers to entry</a:t>
            </a:r>
          </a:p>
          <a:p>
            <a:r>
              <a:rPr lang="en-US" dirty="0"/>
              <a:t>Perfect knowledge between buyers and sellers</a:t>
            </a:r>
          </a:p>
        </p:txBody>
      </p:sp>
    </p:spTree>
    <p:extLst>
      <p:ext uri="{BB962C8B-B14F-4D97-AF65-F5344CB8AC3E}">
        <p14:creationId xmlns:p14="http://schemas.microsoft.com/office/powerpoint/2010/main" val="55779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06CB2D-77F2-4024-87AF-F5F92DA2F987}"/>
              </a:ext>
            </a:extLst>
          </p:cNvPr>
          <p:cNvPicPr>
            <a:picLocks noGrp="1" noChangeAspect="1"/>
          </p:cNvPicPr>
          <p:nvPr>
            <p:ph idx="4294967295"/>
          </p:nvPr>
        </p:nvPicPr>
        <p:blipFill>
          <a:blip r:embed="rId2"/>
          <a:stretch>
            <a:fillRect/>
          </a:stretch>
        </p:blipFill>
        <p:spPr>
          <a:xfrm>
            <a:off x="1400175" y="685800"/>
            <a:ext cx="8848725" cy="5486400"/>
          </a:xfrm>
          <a:prstGeom prst="rect">
            <a:avLst/>
          </a:prstGeom>
        </p:spPr>
      </p:pic>
    </p:spTree>
    <p:extLst>
      <p:ext uri="{BB962C8B-B14F-4D97-AF65-F5344CB8AC3E}">
        <p14:creationId xmlns:p14="http://schemas.microsoft.com/office/powerpoint/2010/main" val="266282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220527-A008-45BE-A9C9-AB4B89893BDA}"/>
              </a:ext>
            </a:extLst>
          </p:cNvPr>
          <p:cNvPicPr>
            <a:picLocks noGrp="1" noChangeAspect="1"/>
          </p:cNvPicPr>
          <p:nvPr>
            <p:ph idx="4294967295"/>
          </p:nvPr>
        </p:nvPicPr>
        <p:blipFill>
          <a:blip r:embed="rId2"/>
          <a:stretch>
            <a:fillRect/>
          </a:stretch>
        </p:blipFill>
        <p:spPr>
          <a:xfrm>
            <a:off x="1320800" y="512763"/>
            <a:ext cx="8810625" cy="5324475"/>
          </a:xfrm>
          <a:prstGeom prst="rect">
            <a:avLst/>
          </a:prstGeom>
        </p:spPr>
      </p:pic>
    </p:spTree>
    <p:extLst>
      <p:ext uri="{BB962C8B-B14F-4D97-AF65-F5344CB8AC3E}">
        <p14:creationId xmlns:p14="http://schemas.microsoft.com/office/powerpoint/2010/main" val="385225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E9A195-B897-4266-BB0F-D88A0A2F33C6}"/>
              </a:ext>
            </a:extLst>
          </p:cNvPr>
          <p:cNvPicPr>
            <a:picLocks noGrp="1" noChangeAspect="1"/>
          </p:cNvPicPr>
          <p:nvPr>
            <p:ph idx="4294967295"/>
          </p:nvPr>
        </p:nvPicPr>
        <p:blipFill>
          <a:blip r:embed="rId2"/>
          <a:stretch>
            <a:fillRect/>
          </a:stretch>
        </p:blipFill>
        <p:spPr>
          <a:xfrm>
            <a:off x="1220788" y="384175"/>
            <a:ext cx="9180512" cy="5868988"/>
          </a:xfrm>
          <a:prstGeom prst="rect">
            <a:avLst/>
          </a:prstGeom>
        </p:spPr>
      </p:pic>
    </p:spTree>
    <p:extLst>
      <p:ext uri="{BB962C8B-B14F-4D97-AF65-F5344CB8AC3E}">
        <p14:creationId xmlns:p14="http://schemas.microsoft.com/office/powerpoint/2010/main" val="386478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392AE8-2378-44DE-B7ED-E7A2CB903387}"/>
              </a:ext>
            </a:extLst>
          </p:cNvPr>
          <p:cNvPicPr>
            <a:picLocks noGrp="1" noChangeAspect="1"/>
          </p:cNvPicPr>
          <p:nvPr>
            <p:ph idx="4294967295"/>
          </p:nvPr>
        </p:nvPicPr>
        <p:blipFill>
          <a:blip r:embed="rId2"/>
          <a:stretch>
            <a:fillRect/>
          </a:stretch>
        </p:blipFill>
        <p:spPr>
          <a:xfrm>
            <a:off x="1308100" y="190501"/>
            <a:ext cx="8877300" cy="5715000"/>
          </a:xfrm>
          <a:prstGeom prst="rect">
            <a:avLst/>
          </a:prstGeom>
        </p:spPr>
      </p:pic>
    </p:spTree>
    <p:extLst>
      <p:ext uri="{BB962C8B-B14F-4D97-AF65-F5344CB8AC3E}">
        <p14:creationId xmlns:p14="http://schemas.microsoft.com/office/powerpoint/2010/main" val="196131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9E30-A3BA-4372-B4A0-9EFB155ECD3D}"/>
              </a:ext>
            </a:extLst>
          </p:cNvPr>
          <p:cNvSpPr>
            <a:spLocks noGrp="1"/>
          </p:cNvSpPr>
          <p:nvPr>
            <p:ph type="title"/>
          </p:nvPr>
        </p:nvSpPr>
        <p:spPr/>
        <p:txBody>
          <a:bodyPr/>
          <a:lstStyle/>
          <a:p>
            <a:r>
              <a:rPr lang="en-US" dirty="0"/>
              <a:t>Advantages &amp; Disadvantages of Monopolies</a:t>
            </a:r>
          </a:p>
        </p:txBody>
      </p:sp>
      <p:sp>
        <p:nvSpPr>
          <p:cNvPr id="8" name="Content Placeholder 7">
            <a:extLst>
              <a:ext uri="{FF2B5EF4-FFF2-40B4-BE49-F238E27FC236}">
                <a16:creationId xmlns:a16="http://schemas.microsoft.com/office/drawing/2014/main" id="{377C1F37-8E7B-44BA-BEB1-F46DED6672B9}"/>
              </a:ext>
            </a:extLst>
          </p:cNvPr>
          <p:cNvSpPr>
            <a:spLocks noGrp="1"/>
          </p:cNvSpPr>
          <p:nvPr>
            <p:ph sz="half" idx="1"/>
          </p:nvPr>
        </p:nvSpPr>
        <p:spPr/>
        <p:txBody>
          <a:bodyPr/>
          <a:lstStyle/>
          <a:p>
            <a:r>
              <a:rPr lang="en-US" dirty="0"/>
              <a:t>Advantages:</a:t>
            </a:r>
          </a:p>
          <a:p>
            <a:r>
              <a:rPr lang="en-US" dirty="0"/>
              <a:t>A monopoly may be more efficient than a smaller firm because of its scale of production</a:t>
            </a:r>
          </a:p>
          <a:p>
            <a:r>
              <a:rPr lang="en-US" dirty="0"/>
              <a:t>Reinvest profits in new innovations</a:t>
            </a:r>
          </a:p>
          <a:p>
            <a:r>
              <a:rPr lang="en-US" dirty="0"/>
              <a:t>Incase markets are contestable , a monopoly may still charge lower prices. A monopoly may also face competition overseas.</a:t>
            </a:r>
          </a:p>
          <a:p>
            <a:endParaRPr lang="en-US" dirty="0"/>
          </a:p>
          <a:p>
            <a:endParaRPr lang="en-US" dirty="0"/>
          </a:p>
        </p:txBody>
      </p:sp>
      <p:sp>
        <p:nvSpPr>
          <p:cNvPr id="9" name="Content Placeholder 8">
            <a:extLst>
              <a:ext uri="{FF2B5EF4-FFF2-40B4-BE49-F238E27FC236}">
                <a16:creationId xmlns:a16="http://schemas.microsoft.com/office/drawing/2014/main" id="{24E67CE0-B33D-460E-8A02-0E93D754E7D6}"/>
              </a:ext>
            </a:extLst>
          </p:cNvPr>
          <p:cNvSpPr>
            <a:spLocks noGrp="1"/>
          </p:cNvSpPr>
          <p:nvPr>
            <p:ph sz="half" idx="2"/>
          </p:nvPr>
        </p:nvSpPr>
        <p:spPr/>
        <p:txBody>
          <a:bodyPr/>
          <a:lstStyle/>
          <a:p>
            <a:r>
              <a:rPr lang="en-US" dirty="0"/>
              <a:t>Disadvantages:</a:t>
            </a:r>
          </a:p>
          <a:p>
            <a:r>
              <a:rPr lang="en-US" dirty="0"/>
              <a:t>Less consumer choice</a:t>
            </a:r>
          </a:p>
          <a:p>
            <a:r>
              <a:rPr lang="en-US" dirty="0"/>
              <a:t>Lower output &amp; high barriers</a:t>
            </a:r>
          </a:p>
          <a:p>
            <a:r>
              <a:rPr lang="en-US" dirty="0"/>
              <a:t>Lower product quality</a:t>
            </a:r>
          </a:p>
          <a:p>
            <a:r>
              <a:rPr lang="en-US" dirty="0"/>
              <a:t>X inefficiency</a:t>
            </a:r>
          </a:p>
          <a:p>
            <a:r>
              <a:rPr lang="en-US" dirty="0"/>
              <a:t>The need for regulation</a:t>
            </a:r>
          </a:p>
          <a:p>
            <a:endParaRPr lang="en-US" dirty="0"/>
          </a:p>
        </p:txBody>
      </p:sp>
    </p:spTree>
    <p:extLst>
      <p:ext uri="{BB962C8B-B14F-4D97-AF65-F5344CB8AC3E}">
        <p14:creationId xmlns:p14="http://schemas.microsoft.com/office/powerpoint/2010/main" val="14544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A011E9-330F-478F-AD50-8550944FEE7F}"/>
              </a:ext>
            </a:extLst>
          </p:cNvPr>
          <p:cNvPicPr>
            <a:picLocks noGrp="1" noChangeAspect="1"/>
          </p:cNvPicPr>
          <p:nvPr>
            <p:ph idx="4294967295"/>
          </p:nvPr>
        </p:nvPicPr>
        <p:blipFill>
          <a:blip r:embed="rId2"/>
          <a:stretch>
            <a:fillRect/>
          </a:stretch>
        </p:blipFill>
        <p:spPr>
          <a:xfrm>
            <a:off x="1468438" y="477838"/>
            <a:ext cx="8526462" cy="5375275"/>
          </a:xfrm>
          <a:prstGeom prst="rect">
            <a:avLst/>
          </a:prstGeom>
        </p:spPr>
      </p:pic>
    </p:spTree>
    <p:extLst>
      <p:ext uri="{BB962C8B-B14F-4D97-AF65-F5344CB8AC3E}">
        <p14:creationId xmlns:p14="http://schemas.microsoft.com/office/powerpoint/2010/main" val="281699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55C30-C6C5-41EF-A2BE-000F3ABABD44}"/>
              </a:ext>
            </a:extLst>
          </p:cNvPr>
          <p:cNvSpPr>
            <a:spLocks noGrp="1"/>
          </p:cNvSpPr>
          <p:nvPr>
            <p:ph idx="1"/>
          </p:nvPr>
        </p:nvSpPr>
        <p:spPr>
          <a:xfrm>
            <a:off x="1371600" y="516835"/>
            <a:ext cx="9601200" cy="5350565"/>
          </a:xfrm>
        </p:spPr>
        <p:txBody>
          <a:bodyPr/>
          <a:lstStyle/>
          <a:p>
            <a:pPr marL="0" indent="0">
              <a:buNone/>
            </a:pPr>
            <a:r>
              <a:rPr lang="en-US" b="1" dirty="0"/>
              <a:t>Learning Objective:</a:t>
            </a:r>
          </a:p>
          <a:p>
            <a:pPr marL="0" indent="0">
              <a:buNone/>
            </a:pPr>
            <a:r>
              <a:rPr lang="en-US" b="1" dirty="0"/>
              <a:t>To be able to explain the reasons for why firms compete</a:t>
            </a:r>
          </a:p>
          <a:p>
            <a:pPr marL="0" indent="0">
              <a:buNone/>
            </a:pPr>
            <a:endParaRPr lang="en-US" b="1" dirty="0"/>
          </a:p>
          <a:p>
            <a:pPr marL="0" indent="0">
              <a:buNone/>
            </a:pPr>
            <a:r>
              <a:rPr lang="en-US" b="1" dirty="0"/>
              <a:t>Learning Outcomes: Students are able to:</a:t>
            </a:r>
          </a:p>
          <a:p>
            <a:r>
              <a:rPr lang="en-US" b="1" dirty="0"/>
              <a:t>State reasons for firms competing</a:t>
            </a:r>
          </a:p>
          <a:p>
            <a:r>
              <a:rPr lang="en-US" b="1" dirty="0"/>
              <a:t>Explain different types of competition</a:t>
            </a:r>
          </a:p>
          <a:p>
            <a:r>
              <a:rPr lang="en-US" b="1" dirty="0" err="1"/>
              <a:t>Analyse</a:t>
            </a:r>
            <a:r>
              <a:rPr lang="en-US" b="1" dirty="0"/>
              <a:t> the power of advertising in competition</a:t>
            </a:r>
          </a:p>
          <a:p>
            <a:endParaRPr lang="en-US" b="1" dirty="0"/>
          </a:p>
          <a:p>
            <a:pPr marL="0" indent="0">
              <a:buNone/>
            </a:pPr>
            <a:endParaRPr lang="en-US" b="1" dirty="0"/>
          </a:p>
          <a:p>
            <a:endParaRPr lang="en-US" dirty="0"/>
          </a:p>
          <a:p>
            <a:pPr marL="0" indent="0">
              <a:buNone/>
            </a:pPr>
            <a:endParaRPr lang="en-US" dirty="0"/>
          </a:p>
        </p:txBody>
      </p:sp>
    </p:spTree>
    <p:extLst>
      <p:ext uri="{BB962C8B-B14F-4D97-AF65-F5344CB8AC3E}">
        <p14:creationId xmlns:p14="http://schemas.microsoft.com/office/powerpoint/2010/main" val="71154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730FC6-AE00-4429-9E30-CE120A8A37DA}"/>
              </a:ext>
            </a:extLst>
          </p:cNvPr>
          <p:cNvPicPr>
            <a:picLocks noGrp="1" noChangeAspect="1"/>
          </p:cNvPicPr>
          <p:nvPr>
            <p:ph idx="4294967295"/>
          </p:nvPr>
        </p:nvPicPr>
        <p:blipFill>
          <a:blip r:embed="rId2"/>
          <a:stretch>
            <a:fillRect/>
          </a:stretch>
        </p:blipFill>
        <p:spPr>
          <a:xfrm>
            <a:off x="965200" y="355600"/>
            <a:ext cx="9498013" cy="5461000"/>
          </a:xfrm>
          <a:prstGeom prst="rect">
            <a:avLst/>
          </a:prstGeom>
        </p:spPr>
      </p:pic>
    </p:spTree>
    <p:extLst>
      <p:ext uri="{BB962C8B-B14F-4D97-AF65-F5344CB8AC3E}">
        <p14:creationId xmlns:p14="http://schemas.microsoft.com/office/powerpoint/2010/main" val="214744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DA5E82-35B2-452C-B477-629C6607AF14}"/>
              </a:ext>
            </a:extLst>
          </p:cNvPr>
          <p:cNvPicPr>
            <a:picLocks noGrp="1" noChangeAspect="1"/>
          </p:cNvPicPr>
          <p:nvPr>
            <p:ph idx="4294967295"/>
          </p:nvPr>
        </p:nvPicPr>
        <p:blipFill>
          <a:blip r:embed="rId2"/>
          <a:stretch>
            <a:fillRect/>
          </a:stretch>
        </p:blipFill>
        <p:spPr>
          <a:xfrm>
            <a:off x="1342231" y="644525"/>
            <a:ext cx="8847138" cy="5103813"/>
          </a:xfrm>
          <a:prstGeom prst="rect">
            <a:avLst/>
          </a:prstGeom>
        </p:spPr>
      </p:pic>
    </p:spTree>
    <p:extLst>
      <p:ext uri="{BB962C8B-B14F-4D97-AF65-F5344CB8AC3E}">
        <p14:creationId xmlns:p14="http://schemas.microsoft.com/office/powerpoint/2010/main" val="101113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6B42-7D7D-4822-8487-38733D40B35B}"/>
              </a:ext>
            </a:extLst>
          </p:cNvPr>
          <p:cNvSpPr>
            <a:spLocks noGrp="1"/>
          </p:cNvSpPr>
          <p:nvPr>
            <p:ph type="title"/>
          </p:nvPr>
        </p:nvSpPr>
        <p:spPr/>
        <p:txBody>
          <a:bodyPr/>
          <a:lstStyle/>
          <a:p>
            <a:r>
              <a:rPr lang="en-US" dirty="0"/>
              <a:t>TYPES OF ADVERTISING</a:t>
            </a:r>
          </a:p>
        </p:txBody>
      </p:sp>
      <p:sp>
        <p:nvSpPr>
          <p:cNvPr id="3" name="Content Placeholder 2">
            <a:extLst>
              <a:ext uri="{FF2B5EF4-FFF2-40B4-BE49-F238E27FC236}">
                <a16:creationId xmlns:a16="http://schemas.microsoft.com/office/drawing/2014/main" id="{44BAF3F2-7A93-4147-A614-3BF226C9CD93}"/>
              </a:ext>
            </a:extLst>
          </p:cNvPr>
          <p:cNvSpPr>
            <a:spLocks noGrp="1"/>
          </p:cNvSpPr>
          <p:nvPr>
            <p:ph idx="1"/>
          </p:nvPr>
        </p:nvSpPr>
        <p:spPr>
          <a:xfrm>
            <a:off x="909030" y="1288123"/>
            <a:ext cx="9601200" cy="3581400"/>
          </a:xfrm>
        </p:spPr>
        <p:txBody>
          <a:bodyPr/>
          <a:lstStyle/>
          <a:p>
            <a:r>
              <a:rPr lang="en-US" dirty="0"/>
              <a:t>Informative advertising</a:t>
            </a:r>
          </a:p>
          <a:p>
            <a:r>
              <a:rPr lang="en-US" dirty="0"/>
              <a:t>Persuasive Advertising</a:t>
            </a:r>
          </a:p>
        </p:txBody>
      </p:sp>
      <p:pic>
        <p:nvPicPr>
          <p:cNvPr id="5" name="Picture 4">
            <a:extLst>
              <a:ext uri="{FF2B5EF4-FFF2-40B4-BE49-F238E27FC236}">
                <a16:creationId xmlns:a16="http://schemas.microsoft.com/office/drawing/2014/main" id="{1C074743-5910-4684-AEC8-16D3C7D222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720000">
            <a:off x="7850219" y="1432647"/>
            <a:ext cx="3519512" cy="3508508"/>
          </a:xfrm>
          <a:prstGeom prst="rect">
            <a:avLst/>
          </a:prstGeom>
        </p:spPr>
      </p:pic>
      <p:pic>
        <p:nvPicPr>
          <p:cNvPr id="14" name="Picture 13">
            <a:extLst>
              <a:ext uri="{FF2B5EF4-FFF2-40B4-BE49-F238E27FC236}">
                <a16:creationId xmlns:a16="http://schemas.microsoft.com/office/drawing/2014/main" id="{BED897D0-B501-4E43-A323-360EAD5E60C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780000">
            <a:off x="2713132" y="2621439"/>
            <a:ext cx="3621441" cy="3581401"/>
          </a:xfrm>
          <a:prstGeom prst="rect">
            <a:avLst/>
          </a:prstGeom>
        </p:spPr>
      </p:pic>
      <p:sp>
        <p:nvSpPr>
          <p:cNvPr id="15" name="TextBox 14">
            <a:extLst>
              <a:ext uri="{FF2B5EF4-FFF2-40B4-BE49-F238E27FC236}">
                <a16:creationId xmlns:a16="http://schemas.microsoft.com/office/drawing/2014/main" id="{70D8B01C-49E0-4E7B-8B56-A0F098C8BA9D}"/>
              </a:ext>
            </a:extLst>
          </p:cNvPr>
          <p:cNvSpPr txBox="1"/>
          <p:nvPr/>
        </p:nvSpPr>
        <p:spPr>
          <a:xfrm>
            <a:off x="3714750" y="6604000"/>
            <a:ext cx="4762500" cy="230832"/>
          </a:xfrm>
          <a:prstGeom prst="rect">
            <a:avLst/>
          </a:prstGeom>
          <a:noFill/>
        </p:spPr>
        <p:txBody>
          <a:bodyPr wrap="square" rtlCol="0">
            <a:spAutoFit/>
          </a:bodyPr>
          <a:lstStyle/>
          <a:p>
            <a:r>
              <a:rPr lang="en-US" sz="900">
                <a:hlinkClick r:id="rId5" tooltip="https://courses.lumenlearning.com/boundless-marketing/chapter/the-advertising-campaign/"/>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83705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6FEDA5-F276-44C6-955B-BBA23AFEAAA7}"/>
              </a:ext>
            </a:extLst>
          </p:cNvPr>
          <p:cNvPicPr>
            <a:picLocks noGrp="1" noChangeAspect="1"/>
          </p:cNvPicPr>
          <p:nvPr>
            <p:ph idx="4294967295"/>
          </p:nvPr>
        </p:nvPicPr>
        <p:blipFill>
          <a:blip r:embed="rId2"/>
          <a:stretch>
            <a:fillRect/>
          </a:stretch>
        </p:blipFill>
        <p:spPr>
          <a:xfrm>
            <a:off x="1028700" y="317500"/>
            <a:ext cx="9601200" cy="5986463"/>
          </a:xfrm>
          <a:prstGeom prst="rect">
            <a:avLst/>
          </a:prstGeom>
        </p:spPr>
      </p:pic>
    </p:spTree>
    <p:extLst>
      <p:ext uri="{BB962C8B-B14F-4D97-AF65-F5344CB8AC3E}">
        <p14:creationId xmlns:p14="http://schemas.microsoft.com/office/powerpoint/2010/main" val="11205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360BA-5773-45FD-8BFE-417A1FDAABC9}"/>
              </a:ext>
            </a:extLst>
          </p:cNvPr>
          <p:cNvPicPr>
            <a:picLocks noChangeAspect="1"/>
          </p:cNvPicPr>
          <p:nvPr/>
        </p:nvPicPr>
        <p:blipFill>
          <a:blip r:embed="rId2"/>
          <a:stretch>
            <a:fillRect/>
          </a:stretch>
        </p:blipFill>
        <p:spPr>
          <a:xfrm>
            <a:off x="1020417" y="318052"/>
            <a:ext cx="10575235" cy="6149009"/>
          </a:xfrm>
          <a:prstGeom prst="rect">
            <a:avLst/>
          </a:prstGeom>
        </p:spPr>
      </p:pic>
    </p:spTree>
    <p:extLst>
      <p:ext uri="{BB962C8B-B14F-4D97-AF65-F5344CB8AC3E}">
        <p14:creationId xmlns:p14="http://schemas.microsoft.com/office/powerpoint/2010/main" val="304059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34A61-7B77-4A6F-AEE2-01F6B105DB7D}"/>
              </a:ext>
            </a:extLst>
          </p:cNvPr>
          <p:cNvSpPr/>
          <p:nvPr/>
        </p:nvSpPr>
        <p:spPr>
          <a:xfrm>
            <a:off x="821634" y="547882"/>
            <a:ext cx="10747513" cy="6463308"/>
          </a:xfrm>
          <a:prstGeom prst="rect">
            <a:avLst/>
          </a:prstGeom>
        </p:spPr>
        <p:txBody>
          <a:bodyPr wrap="square">
            <a:spAutoFit/>
          </a:bodyPr>
          <a:lstStyle/>
          <a:p>
            <a:endParaRPr lang="en-US" b="1" dirty="0">
              <a:solidFill>
                <a:srgbClr val="111111"/>
              </a:solidFill>
              <a:latin typeface="Poppins"/>
            </a:endParaRPr>
          </a:p>
          <a:p>
            <a:r>
              <a:rPr lang="en-US" b="1" dirty="0">
                <a:solidFill>
                  <a:srgbClr val="FF0000"/>
                </a:solidFill>
                <a:latin typeface="Poppins"/>
              </a:rPr>
              <a:t>Demand Based Pricing Strategies</a:t>
            </a:r>
          </a:p>
          <a:p>
            <a:r>
              <a:rPr lang="en-US" b="1" dirty="0">
                <a:solidFill>
                  <a:srgbClr val="111111"/>
                </a:solidFill>
                <a:latin typeface="Poppins"/>
              </a:rPr>
              <a:t>Penetration Pricing</a:t>
            </a:r>
          </a:p>
          <a:p>
            <a:pPr algn="just"/>
            <a:r>
              <a:rPr lang="en-US" dirty="0">
                <a:solidFill>
                  <a:srgbClr val="333333"/>
                </a:solidFill>
                <a:latin typeface="Poppins"/>
              </a:rPr>
              <a:t>Involves setting the price lower than the competitors’ prices. This strategy is usually followed where there is a lot of competition and the product launched may not be unique.</a:t>
            </a:r>
          </a:p>
          <a:p>
            <a:r>
              <a:rPr lang="en-US" b="1" dirty="0">
                <a:solidFill>
                  <a:srgbClr val="111111"/>
                </a:solidFill>
                <a:latin typeface="Poppins"/>
              </a:rPr>
              <a:t>Price Skimming</a:t>
            </a:r>
          </a:p>
          <a:p>
            <a:pPr algn="just"/>
            <a:r>
              <a:rPr lang="en-US" dirty="0">
                <a:solidFill>
                  <a:srgbClr val="333333"/>
                </a:solidFill>
                <a:latin typeface="Poppins"/>
              </a:rPr>
              <a:t>This is where the product is launched at a premium price. It is common with products which are a new invention and people are willing to pay a premium price because of the novelty factors. It is quite common with Mobile phones and other technological products.</a:t>
            </a:r>
          </a:p>
          <a:p>
            <a:pPr algn="just"/>
            <a:r>
              <a:rPr lang="en-US" b="1" dirty="0">
                <a:solidFill>
                  <a:srgbClr val="FF0000"/>
                </a:solidFill>
                <a:latin typeface="Poppins"/>
              </a:rPr>
              <a:t>Competitive pricing strategies:</a:t>
            </a:r>
          </a:p>
          <a:p>
            <a:pPr algn="just"/>
            <a:r>
              <a:rPr lang="en-US" b="1" dirty="0">
                <a:solidFill>
                  <a:srgbClr val="333333"/>
                </a:solidFill>
                <a:latin typeface="Poppins"/>
              </a:rPr>
              <a:t>Predatory pricing</a:t>
            </a:r>
            <a:r>
              <a:rPr lang="en-US" dirty="0">
                <a:solidFill>
                  <a:srgbClr val="333333"/>
                </a:solidFill>
                <a:latin typeface="Poppins"/>
              </a:rPr>
              <a:t>: Prices are cut down deeper often below the costs in order to destroy sales of new or existing competitor.</a:t>
            </a:r>
          </a:p>
          <a:p>
            <a:r>
              <a:rPr lang="en-US" b="1" dirty="0">
                <a:solidFill>
                  <a:srgbClr val="111111"/>
                </a:solidFill>
                <a:latin typeface="Poppins"/>
              </a:rPr>
              <a:t>Price Wars</a:t>
            </a:r>
          </a:p>
          <a:p>
            <a:pPr algn="just"/>
            <a:r>
              <a:rPr lang="en-US" dirty="0">
                <a:solidFill>
                  <a:srgbClr val="333333"/>
                </a:solidFill>
                <a:latin typeface="Poppins"/>
              </a:rPr>
              <a:t>It involves setting the prices in line with the competitors’ price or just below their prices.</a:t>
            </a:r>
          </a:p>
          <a:p>
            <a:r>
              <a:rPr lang="en-US" b="1" dirty="0">
                <a:solidFill>
                  <a:srgbClr val="111111"/>
                </a:solidFill>
                <a:latin typeface="Poppins"/>
              </a:rPr>
              <a:t>Price Leadership</a:t>
            </a:r>
          </a:p>
          <a:p>
            <a:pPr algn="just"/>
            <a:r>
              <a:rPr lang="en-US" dirty="0">
                <a:solidFill>
                  <a:srgbClr val="333333"/>
                </a:solidFill>
                <a:latin typeface="Poppins"/>
              </a:rPr>
              <a:t>Firm with the largest market share will usually be the price leader. It is the price leader who raises or lowers its prices and other firms in the market will do the same. This is done to avoid  price wars</a:t>
            </a:r>
          </a:p>
          <a:p>
            <a:r>
              <a:rPr lang="en-US" b="1" dirty="0">
                <a:solidFill>
                  <a:srgbClr val="FF0000"/>
                </a:solidFill>
                <a:latin typeface="Poppins"/>
              </a:rPr>
              <a:t>Cost Based Pricing</a:t>
            </a:r>
          </a:p>
          <a:p>
            <a:r>
              <a:rPr lang="en-US" b="1" dirty="0">
                <a:solidFill>
                  <a:srgbClr val="111111"/>
                </a:solidFill>
                <a:latin typeface="Poppins"/>
              </a:rPr>
              <a:t>Cost Plus Pricing</a:t>
            </a:r>
          </a:p>
          <a:p>
            <a:pPr algn="just"/>
            <a:r>
              <a:rPr lang="en-US" dirty="0">
                <a:solidFill>
                  <a:srgbClr val="333333"/>
                </a:solidFill>
                <a:latin typeface="Poppins"/>
              </a:rPr>
              <a:t>It involves estimating how many of the product will be produced, then calculating the total cost of producing this output and finally adding a percentage mark-up for profit.</a:t>
            </a:r>
          </a:p>
          <a:p>
            <a:pPr algn="just"/>
            <a:r>
              <a:rPr lang="en-US" dirty="0">
                <a:solidFill>
                  <a:srgbClr val="333333"/>
                </a:solidFill>
                <a:latin typeface="Poppins"/>
              </a:rPr>
              <a:t>(Total Cost/Output) + mark-up=Selling price</a:t>
            </a:r>
          </a:p>
          <a:p>
            <a:pPr algn="just"/>
            <a:endParaRPr lang="en-US" b="0" i="0" dirty="0">
              <a:solidFill>
                <a:srgbClr val="333333"/>
              </a:solidFill>
              <a:effectLst/>
              <a:latin typeface="Poppins"/>
            </a:endParaRPr>
          </a:p>
        </p:txBody>
      </p:sp>
      <p:sp>
        <p:nvSpPr>
          <p:cNvPr id="5" name="Title 4">
            <a:extLst>
              <a:ext uri="{FF2B5EF4-FFF2-40B4-BE49-F238E27FC236}">
                <a16:creationId xmlns:a16="http://schemas.microsoft.com/office/drawing/2014/main" id="{A28CD13B-0A63-456D-B534-64C9CD009DEF}"/>
              </a:ext>
            </a:extLst>
          </p:cNvPr>
          <p:cNvSpPr>
            <a:spLocks noGrp="1"/>
          </p:cNvSpPr>
          <p:nvPr>
            <p:ph type="title"/>
          </p:nvPr>
        </p:nvSpPr>
        <p:spPr>
          <a:xfrm>
            <a:off x="914399" y="175164"/>
            <a:ext cx="9601200" cy="593462"/>
          </a:xfrm>
        </p:spPr>
        <p:txBody>
          <a:bodyPr>
            <a:normAutofit fontScale="90000"/>
          </a:bodyPr>
          <a:lstStyle/>
          <a:p>
            <a:r>
              <a:rPr lang="en-US" dirty="0"/>
              <a:t>Pricing Strategies</a:t>
            </a:r>
          </a:p>
        </p:txBody>
      </p:sp>
    </p:spTree>
    <p:extLst>
      <p:ext uri="{BB962C8B-B14F-4D97-AF65-F5344CB8AC3E}">
        <p14:creationId xmlns:p14="http://schemas.microsoft.com/office/powerpoint/2010/main" val="90946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874B7C-E1C3-4437-A73D-06AA2F44030A}"/>
              </a:ext>
            </a:extLst>
          </p:cNvPr>
          <p:cNvPicPr>
            <a:picLocks noGrp="1" noChangeAspect="1"/>
          </p:cNvPicPr>
          <p:nvPr>
            <p:ph idx="4294967295"/>
          </p:nvPr>
        </p:nvPicPr>
        <p:blipFill>
          <a:blip r:embed="rId2"/>
          <a:stretch>
            <a:fillRect/>
          </a:stretch>
        </p:blipFill>
        <p:spPr>
          <a:xfrm>
            <a:off x="1460500" y="554038"/>
            <a:ext cx="8686800" cy="5313362"/>
          </a:xfrm>
          <a:prstGeom prst="rect">
            <a:avLst/>
          </a:prstGeom>
        </p:spPr>
      </p:pic>
    </p:spTree>
    <p:extLst>
      <p:ext uri="{BB962C8B-B14F-4D97-AF65-F5344CB8AC3E}">
        <p14:creationId xmlns:p14="http://schemas.microsoft.com/office/powerpoint/2010/main" val="40306450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1072</TotalTime>
  <Words>394</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Franklin Gothic Book</vt:lpstr>
      <vt:lpstr>Poppins</vt:lpstr>
      <vt:lpstr>Crop</vt:lpstr>
      <vt:lpstr>competition</vt:lpstr>
      <vt:lpstr>PowerPoint Presentation</vt:lpstr>
      <vt:lpstr>PowerPoint Presentation</vt:lpstr>
      <vt:lpstr>PowerPoint Presentation</vt:lpstr>
      <vt:lpstr>TYPES OF ADVERTISING</vt:lpstr>
      <vt:lpstr>PowerPoint Presentation</vt:lpstr>
      <vt:lpstr>PowerPoint Presentation</vt:lpstr>
      <vt:lpstr>Pricing Strategies</vt:lpstr>
      <vt:lpstr>PowerPoint Presentation</vt:lpstr>
      <vt:lpstr>PowerPoint Presentation</vt:lpstr>
      <vt:lpstr>Features of Perfect Competition</vt:lpstr>
      <vt:lpstr>PowerPoint Presentation</vt:lpstr>
      <vt:lpstr>PowerPoint Presentation</vt:lpstr>
      <vt:lpstr>PowerPoint Presentation</vt:lpstr>
      <vt:lpstr>PowerPoint Presentation</vt:lpstr>
      <vt:lpstr>Advantages &amp; Disadvantages of Monopolies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dc:title>
  <dc:creator>Palak Mathur</dc:creator>
  <cp:lastModifiedBy>Palak Mathur</cp:lastModifiedBy>
  <cp:revision>27</cp:revision>
  <dcterms:created xsi:type="dcterms:W3CDTF">2020-03-31T09:31:50Z</dcterms:created>
  <dcterms:modified xsi:type="dcterms:W3CDTF">2021-04-13T07:03:02Z</dcterms:modified>
</cp:coreProperties>
</file>